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82" r:id="rId2"/>
    <p:sldId id="292" r:id="rId3"/>
    <p:sldId id="298" r:id="rId4"/>
    <p:sldId id="283" r:id="rId5"/>
    <p:sldId id="291" r:id="rId6"/>
    <p:sldId id="300" r:id="rId7"/>
    <p:sldId id="293" r:id="rId8"/>
    <p:sldId id="294" r:id="rId9"/>
    <p:sldId id="302" r:id="rId10"/>
    <p:sldId id="301" r:id="rId11"/>
    <p:sldId id="284" r:id="rId12"/>
    <p:sldId id="309" r:id="rId13"/>
    <p:sldId id="310" r:id="rId14"/>
    <p:sldId id="311" r:id="rId15"/>
    <p:sldId id="312" r:id="rId16"/>
    <p:sldId id="297" r:id="rId17"/>
    <p:sldId id="313" r:id="rId18"/>
    <p:sldId id="306" r:id="rId19"/>
    <p:sldId id="307" r:id="rId20"/>
    <p:sldId id="295" r:id="rId21"/>
    <p:sldId id="308" r:id="rId22"/>
    <p:sldId id="303" r:id="rId23"/>
    <p:sldId id="304" r:id="rId24"/>
    <p:sldId id="305" r:id="rId25"/>
    <p:sldId id="296" r:id="rId26"/>
    <p:sldId id="285" r:id="rId27"/>
    <p:sldId id="29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52" autoAdjust="0"/>
    <p:restoredTop sz="86419" autoAdjust="0"/>
  </p:normalViewPr>
  <p:slideViewPr>
    <p:cSldViewPr snapToGrid="0">
      <p:cViewPr>
        <p:scale>
          <a:sx n="136" d="100"/>
          <a:sy n="136" d="100"/>
        </p:scale>
        <p:origin x="184" y="920"/>
      </p:cViewPr>
      <p:guideLst/>
    </p:cSldViewPr>
  </p:slideViewPr>
  <p:outlineViewPr>
    <p:cViewPr>
      <p:scale>
        <a:sx n="33" d="100"/>
        <a:sy n="33" d="100"/>
      </p:scale>
      <p:origin x="0" y="-396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2018/11/08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2018/11/08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ZA" dirty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5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lide image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5" name="TextBox 24" descr="Slide accent to title box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114635"/>
            <a:ext cx="4459766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ZA" dirty="0"/>
              <a:t>Piece of the </a:t>
            </a:r>
            <a:r>
              <a:rPr lang="en-ZA" dirty="0" err="1"/>
              <a:t>Py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285009"/>
            <a:ext cx="4000500" cy="690752"/>
          </a:xfrm>
        </p:spPr>
        <p:txBody>
          <a:bodyPr/>
          <a:lstStyle/>
          <a:p>
            <a:r>
              <a:rPr lang="en-ZA" dirty="0"/>
              <a:t>Analysis of House Prices in the U.S.</a:t>
            </a:r>
          </a:p>
          <a:p>
            <a:r>
              <a:rPr lang="en-ZA" dirty="0"/>
              <a:t>Group 3</a:t>
            </a:r>
          </a:p>
          <a:p>
            <a:r>
              <a:rPr lang="en-ZA" dirty="0"/>
              <a:t>November 10, 2018</a:t>
            </a:r>
          </a:p>
        </p:txBody>
      </p:sp>
      <p:sp>
        <p:nvSpPr>
          <p:cNvPr id="20" name="Isosceles Triangle 19" descr="Slide shadow to title box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r>
              <a:rPr lang="en-ZA" dirty="0"/>
              <a:t>Fed Funds Rate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97B2A20-6013-214A-926F-55D2A9BE2B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Historical Fed Funds Rate from 1974 to 2018</a:t>
            </a:r>
          </a:p>
        </p:txBody>
      </p:sp>
    </p:spTree>
    <p:extLst>
      <p:ext uri="{BB962C8B-B14F-4D97-AF65-F5344CB8AC3E}">
        <p14:creationId xmlns:p14="http://schemas.microsoft.com/office/powerpoint/2010/main" val="1361389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Correlation between Fed Funds and Actual Home Prices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59263"/>
            <a:ext cx="5472000" cy="360000"/>
          </a:xfrm>
        </p:spPr>
        <p:txBody>
          <a:bodyPr/>
          <a:lstStyle/>
          <a:p>
            <a:r>
              <a:rPr lang="en-ZA" dirty="0"/>
              <a:t>Proseware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67097"/>
            <a:ext cx="5472000" cy="1882828"/>
          </a:xfrm>
        </p:spPr>
        <p:txBody>
          <a:bodyPr/>
          <a:lstStyle/>
          <a:p>
            <a:r>
              <a:rPr lang="en-ZA" dirty="0"/>
              <a:t>Nulla a erat eget nunc hendrerit ultrices eu nec nulla. Donec viverra leo aliquet, auctor quam id, convallis orci. </a:t>
            </a:r>
          </a:p>
          <a:p>
            <a:pPr lvl="1"/>
            <a:r>
              <a:rPr lang="en-ZA" dirty="0"/>
              <a:t>Sed in molestie est. Cras ornare turpis at ligula posuere, sit amet accumsan neque lobortis.</a:t>
            </a:r>
          </a:p>
          <a:p>
            <a:pPr lvl="1"/>
            <a:r>
              <a:rPr lang="en-ZA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12190" y="1843771"/>
            <a:ext cx="3859810" cy="432000"/>
          </a:xfrm>
        </p:spPr>
        <p:txBody>
          <a:bodyPr/>
          <a:lstStyle/>
          <a:p>
            <a:r>
              <a:rPr lang="en-ZA" dirty="0"/>
              <a:t>Correlation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12191" y="2347772"/>
            <a:ext cx="3859809" cy="2532236"/>
          </a:xfrm>
        </p:spPr>
        <p:txBody>
          <a:bodyPr/>
          <a:lstStyle/>
          <a:p>
            <a:r>
              <a:rPr lang="en-ZA" dirty="0"/>
              <a:t>Since 1975 the Fed Funds rate has steadily dropped while Average Home Prices increased</a:t>
            </a:r>
          </a:p>
          <a:p>
            <a:r>
              <a:rPr lang="en-ZA" dirty="0"/>
              <a:t>Spikes in rates did cause prices to level off or drop.</a:t>
            </a:r>
          </a:p>
          <a:p>
            <a:r>
              <a:rPr lang="en-ZA" dirty="0"/>
              <a:t>Regression analysis would confirm the relationship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  <p:pic>
        <p:nvPicPr>
          <p:cNvPr id="10" name="Picture 9" descr="A close up of a map&#13;&#10;&#13;&#10;Description automatically generated">
            <a:extLst>
              <a:ext uri="{FF2B5EF4-FFF2-40B4-BE49-F238E27FC236}">
                <a16:creationId xmlns:a16="http://schemas.microsoft.com/office/drawing/2014/main" id="{8C9F5F67-DCD9-574C-AD86-4B2B01184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57" y="1779596"/>
            <a:ext cx="7480191" cy="32988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B49AB0-29CE-B44C-B714-0C8FD6FA5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905" y="5547535"/>
            <a:ext cx="3136900" cy="304800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8F3A068-A881-7D4E-9BE8-11ED5AB56688}"/>
              </a:ext>
            </a:extLst>
          </p:cNvPr>
          <p:cNvSpPr txBox="1">
            <a:spLocks/>
          </p:cNvSpPr>
          <p:nvPr/>
        </p:nvSpPr>
        <p:spPr>
          <a:xfrm>
            <a:off x="2361905" y="5261896"/>
            <a:ext cx="3859810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800" dirty="0"/>
              <a:t>Correlation Coefficient 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1151544-2D14-BB4F-865E-D9CAC9EBA45F}"/>
              </a:ext>
            </a:extLst>
          </p:cNvPr>
          <p:cNvSpPr txBox="1">
            <a:spLocks/>
          </p:cNvSpPr>
          <p:nvPr/>
        </p:nvSpPr>
        <p:spPr>
          <a:xfrm>
            <a:off x="432000" y="938124"/>
            <a:ext cx="3859810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January 1975 – October 2018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D4C36-313C-A54C-86ED-A7C6BD5665E2}"/>
              </a:ext>
            </a:extLst>
          </p:cNvPr>
          <p:cNvSpPr/>
          <p:nvPr/>
        </p:nvSpPr>
        <p:spPr>
          <a:xfrm>
            <a:off x="2893224" y="1843771"/>
            <a:ext cx="398616" cy="279560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9AED4C-D144-294E-8902-A13141ED3A6E}"/>
              </a:ext>
            </a:extLst>
          </p:cNvPr>
          <p:cNvSpPr/>
          <p:nvPr/>
        </p:nvSpPr>
        <p:spPr>
          <a:xfrm>
            <a:off x="5103778" y="1843771"/>
            <a:ext cx="536626" cy="279560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7CB04C-7194-E34A-A399-DFCB8836CC00}"/>
              </a:ext>
            </a:extLst>
          </p:cNvPr>
          <p:cNvSpPr/>
          <p:nvPr/>
        </p:nvSpPr>
        <p:spPr>
          <a:xfrm>
            <a:off x="6853187" y="1843771"/>
            <a:ext cx="91802" cy="279560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r>
              <a:rPr lang="en-ZA" dirty="0"/>
              <a:t>Unemployment Rate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</p:spPr>
        <p:txBody>
          <a:bodyPr/>
          <a:lstStyle/>
          <a:p>
            <a:r>
              <a:rPr lang="en-ZA" dirty="0"/>
              <a:t>Historically for the U.S. and by census region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10268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Unemployment Rates v Housing Prices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939CAD-3598-4E95-B932-416186818B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11339512" cy="3603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National view from Oct 2008 through June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6BFB6-EF4C-4EF0-AE17-513C679C7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1" y="1363150"/>
            <a:ext cx="7844691" cy="3796109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99E210E-6748-466F-B6DB-1265B31E8F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84500" y="5362843"/>
          <a:ext cx="2739292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69646">
                  <a:extLst>
                    <a:ext uri="{9D8B030D-6E8A-4147-A177-3AD203B41FA5}">
                      <a16:colId xmlns:a16="http://schemas.microsoft.com/office/drawing/2014/main" val="396700718"/>
                    </a:ext>
                  </a:extLst>
                </a:gridCol>
                <a:gridCol w="1369646">
                  <a:extLst>
                    <a:ext uri="{9D8B030D-6E8A-4147-A177-3AD203B41FA5}">
                      <a16:colId xmlns:a16="http://schemas.microsoft.com/office/drawing/2014/main" val="4064590076"/>
                    </a:ext>
                  </a:extLst>
                </a:gridCol>
              </a:tblGrid>
              <a:tr h="23561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78201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Chi 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105477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85556"/>
                  </a:ext>
                </a:extLst>
              </a:tr>
            </a:tbl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6567F55E-76A4-3144-888D-864E9601DE78}"/>
              </a:ext>
            </a:extLst>
          </p:cNvPr>
          <p:cNvSpPr txBox="1">
            <a:spLocks/>
          </p:cNvSpPr>
          <p:nvPr/>
        </p:nvSpPr>
        <p:spPr>
          <a:xfrm>
            <a:off x="8536926" y="796939"/>
            <a:ext cx="2973953" cy="4928529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While the data seems erratic, overall, there visually appears to be an inverse relationship between housing prices and unemployment rates (as house prices rise, unemployment decreases).</a:t>
            </a:r>
          </a:p>
          <a:p>
            <a:r>
              <a:rPr lang="en-ZA" dirty="0">
                <a:solidFill>
                  <a:schemeClr val="bg1"/>
                </a:solidFill>
              </a:rPr>
              <a:t>The chi squared value shows that there is not a statistical significance between the means of the two datasets.</a:t>
            </a:r>
          </a:p>
          <a:p>
            <a:r>
              <a:rPr lang="en-ZA" dirty="0">
                <a:solidFill>
                  <a:schemeClr val="bg1"/>
                </a:solidFill>
              </a:rPr>
              <a:t>While the correlation coefficient shows an inverse relationship between the two.</a:t>
            </a:r>
          </a:p>
        </p:txBody>
      </p:sp>
    </p:spTree>
    <p:extLst>
      <p:ext uri="{BB962C8B-B14F-4D97-AF65-F5344CB8AC3E}">
        <p14:creationId xmlns:p14="http://schemas.microsoft.com/office/powerpoint/2010/main" val="3501430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Unemployment Rates v Housing Prices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939CAD-3598-4E95-B932-416186818B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11339512" cy="3603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Regional view from Oct 2008 through June 2018 : </a:t>
            </a:r>
            <a:r>
              <a:rPr lang="en-US" dirty="0" err="1"/>
              <a:t>NorthEast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735898-285B-42AE-BE24-CBBF97DFA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49" y="1427937"/>
            <a:ext cx="7940220" cy="3934905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4C26A7D-332C-437C-9FA4-B7334391B1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84500" y="5362843"/>
          <a:ext cx="2739292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69646">
                  <a:extLst>
                    <a:ext uri="{9D8B030D-6E8A-4147-A177-3AD203B41FA5}">
                      <a16:colId xmlns:a16="http://schemas.microsoft.com/office/drawing/2014/main" val="396700718"/>
                    </a:ext>
                  </a:extLst>
                </a:gridCol>
                <a:gridCol w="1369646">
                  <a:extLst>
                    <a:ext uri="{9D8B030D-6E8A-4147-A177-3AD203B41FA5}">
                      <a16:colId xmlns:a16="http://schemas.microsoft.com/office/drawing/2014/main" val="4064590076"/>
                    </a:ext>
                  </a:extLst>
                </a:gridCol>
              </a:tblGrid>
              <a:tr h="23561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78201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Chi 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105477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85556"/>
                  </a:ext>
                </a:extLst>
              </a:tr>
            </a:tbl>
          </a:graphicData>
        </a:graphic>
      </p:graphicFrame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7AEB18D-EABE-0D46-B33A-9DD58EFD3E2C}"/>
              </a:ext>
            </a:extLst>
          </p:cNvPr>
          <p:cNvSpPr txBox="1">
            <a:spLocks/>
          </p:cNvSpPr>
          <p:nvPr/>
        </p:nvSpPr>
        <p:spPr>
          <a:xfrm>
            <a:off x="8475399" y="1650395"/>
            <a:ext cx="2973953" cy="3336453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There is more variance with average housing prices over the 10 year period in the Northeast compared to unemployment rates, but the inverse trend still remains.</a:t>
            </a:r>
          </a:p>
          <a:p>
            <a:r>
              <a:rPr lang="en-ZA" dirty="0">
                <a:solidFill>
                  <a:schemeClr val="bg1"/>
                </a:solidFill>
              </a:rPr>
              <a:t>Correlation coefficient was calculated and showed a strong negative correlation between the two.</a:t>
            </a:r>
          </a:p>
        </p:txBody>
      </p:sp>
    </p:spTree>
    <p:extLst>
      <p:ext uri="{BB962C8B-B14F-4D97-AF65-F5344CB8AC3E}">
        <p14:creationId xmlns:p14="http://schemas.microsoft.com/office/powerpoint/2010/main" val="582885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Unemployment Rates v Housing Prices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939CAD-3598-4E95-B932-416186818B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11339512" cy="3603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Regional view from Oct 2008 through June 2018 : </a:t>
            </a:r>
            <a:r>
              <a:rPr lang="en-US" dirty="0" err="1"/>
              <a:t>MidWest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C366F-D7D4-4105-A4C0-587F55193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65" y="1555075"/>
            <a:ext cx="7862873" cy="380833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F58F2E-82C6-4D9C-80E4-4D9AD16541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01730" y="5491796"/>
          <a:ext cx="2739292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69646">
                  <a:extLst>
                    <a:ext uri="{9D8B030D-6E8A-4147-A177-3AD203B41FA5}">
                      <a16:colId xmlns:a16="http://schemas.microsoft.com/office/drawing/2014/main" val="396700718"/>
                    </a:ext>
                  </a:extLst>
                </a:gridCol>
                <a:gridCol w="1369646">
                  <a:extLst>
                    <a:ext uri="{9D8B030D-6E8A-4147-A177-3AD203B41FA5}">
                      <a16:colId xmlns:a16="http://schemas.microsoft.com/office/drawing/2014/main" val="4064590076"/>
                    </a:ext>
                  </a:extLst>
                </a:gridCol>
              </a:tblGrid>
              <a:tr h="23561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78201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Chi 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105477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85556"/>
                  </a:ext>
                </a:extLst>
              </a:tr>
            </a:tbl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32BEF4C2-AC14-E84C-803B-9870BF652416}"/>
              </a:ext>
            </a:extLst>
          </p:cNvPr>
          <p:cNvSpPr txBox="1">
            <a:spLocks/>
          </p:cNvSpPr>
          <p:nvPr/>
        </p:nvSpPr>
        <p:spPr>
          <a:xfrm>
            <a:off x="8447118" y="2027960"/>
            <a:ext cx="2973953" cy="2581323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The Midwest census region shows the opposite trends from the rest of the nation.  Unemployment rates move a little more in tandem with housing prices.</a:t>
            </a:r>
          </a:p>
          <a:p>
            <a:r>
              <a:rPr lang="en-ZA" dirty="0">
                <a:solidFill>
                  <a:schemeClr val="bg1"/>
                </a:solidFill>
              </a:rPr>
              <a:t>The correlation is positive 0.02.</a:t>
            </a:r>
          </a:p>
        </p:txBody>
      </p:sp>
    </p:spTree>
    <p:extLst>
      <p:ext uri="{BB962C8B-B14F-4D97-AF65-F5344CB8AC3E}">
        <p14:creationId xmlns:p14="http://schemas.microsoft.com/office/powerpoint/2010/main" val="4012429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Unemployment Rates v Housing Prices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939CAD-3598-4E95-B932-416186818B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11339512" cy="3603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Regional view from Oct 2008 through June 2018 : West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21856-C438-4673-9DDC-633FAF624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53" y="1512000"/>
            <a:ext cx="8111498" cy="388061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46E8202-05C5-4DFA-B47D-3AD28F8364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48623" y="5511600"/>
          <a:ext cx="2739292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69646">
                  <a:extLst>
                    <a:ext uri="{9D8B030D-6E8A-4147-A177-3AD203B41FA5}">
                      <a16:colId xmlns:a16="http://schemas.microsoft.com/office/drawing/2014/main" val="396700718"/>
                    </a:ext>
                  </a:extLst>
                </a:gridCol>
                <a:gridCol w="1369646">
                  <a:extLst>
                    <a:ext uri="{9D8B030D-6E8A-4147-A177-3AD203B41FA5}">
                      <a16:colId xmlns:a16="http://schemas.microsoft.com/office/drawing/2014/main" val="4064590076"/>
                    </a:ext>
                  </a:extLst>
                </a:gridCol>
              </a:tblGrid>
              <a:tr h="23561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78201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Chi 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105477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85556"/>
                  </a:ext>
                </a:extLst>
              </a:tr>
            </a:tbl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256B030-344E-8A4C-B5B4-5086B7D56FDE}"/>
              </a:ext>
            </a:extLst>
          </p:cNvPr>
          <p:cNvSpPr txBox="1">
            <a:spLocks/>
          </p:cNvSpPr>
          <p:nvPr/>
        </p:nvSpPr>
        <p:spPr>
          <a:xfrm>
            <a:off x="8588521" y="1837365"/>
            <a:ext cx="2973953" cy="2962513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In the West, housing prices continue to vary more wildly then unemployment.</a:t>
            </a:r>
          </a:p>
          <a:p>
            <a:r>
              <a:rPr lang="en-ZA" dirty="0">
                <a:solidFill>
                  <a:schemeClr val="bg1"/>
                </a:solidFill>
              </a:rPr>
              <a:t>Visually there is not a clear trend.</a:t>
            </a:r>
          </a:p>
          <a:p>
            <a:r>
              <a:rPr lang="en-ZA" dirty="0">
                <a:solidFill>
                  <a:schemeClr val="bg1"/>
                </a:solidFill>
              </a:rPr>
              <a:t>The correlation coefficient shows a slight inverse relationship between to the measures.</a:t>
            </a:r>
          </a:p>
        </p:txBody>
      </p:sp>
    </p:spTree>
    <p:extLst>
      <p:ext uri="{BB962C8B-B14F-4D97-AF65-F5344CB8AC3E}">
        <p14:creationId xmlns:p14="http://schemas.microsoft.com/office/powerpoint/2010/main" val="208703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Unemployment Rates v Housing Prices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939CAD-3598-4E95-B932-416186818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89375"/>
            <a:ext cx="11328000" cy="4679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Regional view from Oct 2008 through June 2018 : South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748D3C-1E2A-4A84-8CF0-83E8A948D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28" y="1594062"/>
            <a:ext cx="7870132" cy="377510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BCCB15-0E13-42D7-8CB6-67E2E07770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84500" y="5468350"/>
          <a:ext cx="2739292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69646">
                  <a:extLst>
                    <a:ext uri="{9D8B030D-6E8A-4147-A177-3AD203B41FA5}">
                      <a16:colId xmlns:a16="http://schemas.microsoft.com/office/drawing/2014/main" val="396700718"/>
                    </a:ext>
                  </a:extLst>
                </a:gridCol>
                <a:gridCol w="1369646">
                  <a:extLst>
                    <a:ext uri="{9D8B030D-6E8A-4147-A177-3AD203B41FA5}">
                      <a16:colId xmlns:a16="http://schemas.microsoft.com/office/drawing/2014/main" val="4064590076"/>
                    </a:ext>
                  </a:extLst>
                </a:gridCol>
              </a:tblGrid>
              <a:tr h="23561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78201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Chi 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105477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85556"/>
                  </a:ext>
                </a:extLst>
              </a:tr>
            </a:tbl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AFB36C6-A6E5-D444-81C9-4D817A490C77}"/>
              </a:ext>
            </a:extLst>
          </p:cNvPr>
          <p:cNvSpPr txBox="1">
            <a:spLocks/>
          </p:cNvSpPr>
          <p:nvPr/>
        </p:nvSpPr>
        <p:spPr>
          <a:xfrm>
            <a:off x="8421203" y="2603461"/>
            <a:ext cx="2973953" cy="2329613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Similarly to the West, the South census region does not visually show a clear trend.</a:t>
            </a:r>
          </a:p>
          <a:p>
            <a:r>
              <a:rPr lang="en-ZA" dirty="0">
                <a:solidFill>
                  <a:schemeClr val="bg1"/>
                </a:solidFill>
              </a:rPr>
              <a:t>The correlation shows a slight relationship while the Chi squared an equal variance from the mean.</a:t>
            </a:r>
          </a:p>
        </p:txBody>
      </p:sp>
    </p:spTree>
    <p:extLst>
      <p:ext uri="{BB962C8B-B14F-4D97-AF65-F5344CB8AC3E}">
        <p14:creationId xmlns:p14="http://schemas.microsoft.com/office/powerpoint/2010/main" val="1891339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r>
              <a:rPr lang="en-ZA" dirty="0"/>
              <a:t>Personal Income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EBC89B0-8581-2F48-80AE-21746337CE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32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19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Annual US Income VS Housing Prices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11339512" cy="360362"/>
          </a:xfrm>
        </p:spPr>
        <p:txBody>
          <a:bodyPr/>
          <a:lstStyle/>
          <a:p>
            <a:pPr marL="0" indent="0">
              <a:buNone/>
            </a:pPr>
            <a:r>
              <a:rPr lang="en-ZA" dirty="0"/>
              <a:t>The below graphs depicts the annual US income against US Housing Prices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48518E-5786-4F6F-8F77-AC95226F173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94764" y="1446398"/>
            <a:ext cx="6648450" cy="2297112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634B948-4F3A-524D-991A-B37B2B9F8442}"/>
              </a:ext>
            </a:extLst>
          </p:cNvPr>
          <p:cNvSpPr txBox="1">
            <a:spLocks/>
          </p:cNvSpPr>
          <p:nvPr/>
        </p:nvSpPr>
        <p:spPr>
          <a:xfrm>
            <a:off x="7747426" y="2271692"/>
            <a:ext cx="3675656" cy="415430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The annual Income has seen steady and gradual increase till 2017 </a:t>
            </a:r>
          </a:p>
          <a:p>
            <a:r>
              <a:rPr lang="en-ZA" dirty="0"/>
              <a:t>The Annual  US housing prices also show steady growth with major downfall around 2008</a:t>
            </a:r>
          </a:p>
          <a:p>
            <a:r>
              <a:rPr lang="en-US" dirty="0"/>
              <a:t> Corr (Graph1)= 0.9874363971778967</a:t>
            </a:r>
            <a:endParaRPr lang="en-ZA" dirty="0"/>
          </a:p>
          <a:p>
            <a:endParaRPr lang="en-ZA" dirty="0"/>
          </a:p>
          <a:p>
            <a:r>
              <a:rPr lang="en-ZA" dirty="0"/>
              <a:t>The second Graph depicts the year on year change in Income and Household prices.</a:t>
            </a:r>
          </a:p>
          <a:p>
            <a:r>
              <a:rPr lang="en-US" dirty="0"/>
              <a:t>Corr (Graph2)= 0.562822727768101</a:t>
            </a:r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318CD-8FC9-4159-80F8-33FEBD13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64" y="3821484"/>
            <a:ext cx="6648811" cy="2604516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AF8EDF-4547-A54B-9089-3C9462E363DA}"/>
              </a:ext>
            </a:extLst>
          </p:cNvPr>
          <p:cNvSpPr txBox="1">
            <a:spLocks/>
          </p:cNvSpPr>
          <p:nvPr/>
        </p:nvSpPr>
        <p:spPr>
          <a:xfrm>
            <a:off x="7747426" y="1766867"/>
            <a:ext cx="3859810" cy="432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400" b="1" dirty="0"/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289925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ivider slide image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TextBox 23" descr="Accent piece to title box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18" name="Isosceles Triangle 17" descr="Shadow for title box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/>
          <a:lstStyle/>
          <a:p>
            <a:r>
              <a:rPr lang="en-ZA" dirty="0"/>
              <a:t>Executive Summary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5" name="Freeform 5" descr="Accent block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Freeform 5" descr="Hollow accent block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20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Annual US Income VS Housing Prices  Region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2"/>
            <a:ext cx="7000040" cy="492069"/>
          </a:xfrm>
        </p:spPr>
        <p:txBody>
          <a:bodyPr/>
          <a:lstStyle/>
          <a:p>
            <a:pPr marL="0" indent="0">
              <a:buNone/>
            </a:pPr>
            <a:r>
              <a:rPr lang="en-ZA" dirty="0"/>
              <a:t>The below graphs depicts the annual US income against US Housing Prices for West and Mid West Region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63D8F3-ACEC-4C7F-9CA6-BA8CCFD2E2D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5341" y="1932132"/>
            <a:ext cx="3878263" cy="1939925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634B948-4F3A-524D-991A-B37B2B9F8442}"/>
              </a:ext>
            </a:extLst>
          </p:cNvPr>
          <p:cNvSpPr txBox="1">
            <a:spLocks/>
          </p:cNvSpPr>
          <p:nvPr/>
        </p:nvSpPr>
        <p:spPr>
          <a:xfrm>
            <a:off x="8051998" y="2036456"/>
            <a:ext cx="3703838" cy="4240787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Early 70’s – The income  was higher than the housing price for West &amp; MW region </a:t>
            </a:r>
          </a:p>
          <a:p>
            <a:r>
              <a:rPr lang="en-ZA" dirty="0"/>
              <a:t>The normalised data show more dips for Housing prices in West than in Mid west </a:t>
            </a:r>
          </a:p>
          <a:p>
            <a:r>
              <a:rPr lang="en-US" dirty="0"/>
              <a:t> Corr West = 0.9430650391911549</a:t>
            </a:r>
            <a:endParaRPr lang="en-ZA" dirty="0"/>
          </a:p>
          <a:p>
            <a:r>
              <a:rPr lang="en-ZA" dirty="0" err="1"/>
              <a:t>Corr</a:t>
            </a:r>
            <a:r>
              <a:rPr lang="en-ZA" dirty="0"/>
              <a:t> West(Norm)=</a:t>
            </a:r>
            <a:r>
              <a:rPr lang="en-US" dirty="0"/>
              <a:t>0.33453760202008065</a:t>
            </a:r>
            <a:endParaRPr lang="en-ZA" dirty="0"/>
          </a:p>
          <a:p>
            <a:r>
              <a:rPr lang="en-US" dirty="0"/>
              <a:t>Corr M-West = 0.9016640812020873</a:t>
            </a:r>
          </a:p>
          <a:p>
            <a:r>
              <a:rPr lang="en-US" dirty="0"/>
              <a:t>Corr M-West (Norm)=0.2607926346973953</a:t>
            </a:r>
            <a:endParaRPr lang="en-ZA" dirty="0"/>
          </a:p>
          <a:p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2ED2E0-59D1-4B00-8815-D7F3DC1BD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41" y="3941804"/>
            <a:ext cx="3879458" cy="18750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5A574A-F46C-4FC1-92FA-432FB11F4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003" y="3941804"/>
            <a:ext cx="3955592" cy="18750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DFA159-A6FF-45CC-B144-99E23DBD6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486" y="1932133"/>
            <a:ext cx="3955591" cy="1947202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99F2C99-F31B-E94E-9E7F-2ED000B83A6C}"/>
              </a:ext>
            </a:extLst>
          </p:cNvPr>
          <p:cNvSpPr txBox="1">
            <a:spLocks/>
          </p:cNvSpPr>
          <p:nvPr/>
        </p:nvSpPr>
        <p:spPr>
          <a:xfrm>
            <a:off x="8051998" y="1500132"/>
            <a:ext cx="3859810" cy="432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400" b="1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560704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21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Annual US Income VS Housing Prices  Region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8847693" cy="359937"/>
          </a:xfrm>
        </p:spPr>
        <p:txBody>
          <a:bodyPr/>
          <a:lstStyle/>
          <a:p>
            <a:pPr marL="0" indent="0">
              <a:buNone/>
            </a:pPr>
            <a:r>
              <a:rPr lang="en-ZA" dirty="0"/>
              <a:t>The below graphs depicts the annual US income against US Housing Prices North East and South Region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634B948-4F3A-524D-991A-B37B2B9F8442}"/>
              </a:ext>
            </a:extLst>
          </p:cNvPr>
          <p:cNvSpPr txBox="1">
            <a:spLocks/>
          </p:cNvSpPr>
          <p:nvPr/>
        </p:nvSpPr>
        <p:spPr>
          <a:xfrm>
            <a:off x="8252872" y="2866878"/>
            <a:ext cx="3474784" cy="291327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dirty="0"/>
              <a:t>North East region seems most volatile from all the 4 regions with max housing prices dip</a:t>
            </a:r>
          </a:p>
          <a:p>
            <a:r>
              <a:rPr lang="en-US" sz="1600" dirty="0"/>
              <a:t>Corr NE = 0.9049753354900574</a:t>
            </a:r>
            <a:endParaRPr lang="en-ZA" sz="1600" dirty="0"/>
          </a:p>
          <a:p>
            <a:r>
              <a:rPr lang="en-ZA" sz="1600" dirty="0"/>
              <a:t>Corr NE(Norm)=</a:t>
            </a:r>
            <a:r>
              <a:rPr lang="en-US" sz="1600" dirty="0"/>
              <a:t>0.10368327318093802</a:t>
            </a:r>
            <a:endParaRPr lang="en-ZA" sz="1600" dirty="0"/>
          </a:p>
          <a:p>
            <a:r>
              <a:rPr lang="en-US" sz="1600" dirty="0"/>
              <a:t>Corr South = 0.9195335517729698</a:t>
            </a:r>
          </a:p>
          <a:p>
            <a:r>
              <a:rPr lang="en-US" sz="1600" dirty="0"/>
              <a:t>Corr South(Norm)=0.29477451905592733</a:t>
            </a:r>
            <a:endParaRPr lang="en-ZA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1B3E1C-F636-4FA8-B80A-5E354C8CE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2" y="1766524"/>
            <a:ext cx="4010278" cy="2116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BD8A5-A4B0-4EEF-8E80-A971CE1A6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749" y="1766524"/>
            <a:ext cx="3901607" cy="2116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06F091-4C08-49DE-ACA3-291D9501F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2" y="4027348"/>
            <a:ext cx="4010277" cy="2214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63A094-FB74-4549-A1DC-5406B2F4F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369" y="4027347"/>
            <a:ext cx="3901607" cy="2214081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55913B6-FD85-D44D-A50C-8F48929778AB}"/>
              </a:ext>
            </a:extLst>
          </p:cNvPr>
          <p:cNvSpPr txBox="1">
            <a:spLocks/>
          </p:cNvSpPr>
          <p:nvPr/>
        </p:nvSpPr>
        <p:spPr>
          <a:xfrm>
            <a:off x="8252872" y="2346048"/>
            <a:ext cx="3859810" cy="432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400" b="1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75240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r>
              <a:rPr lang="en-ZA" dirty="0"/>
              <a:t>Regression Analysis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22</a:t>
            </a:fld>
            <a:endParaRPr lang="en-ZA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97B2A20-6013-214A-926F-55D2A9BE2B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96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Regression analysis – Fed Funds Rate &amp; Unemployment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864" y="4769851"/>
            <a:ext cx="9047524" cy="432000"/>
          </a:xfrm>
        </p:spPr>
        <p:txBody>
          <a:bodyPr/>
          <a:lstStyle/>
          <a:p>
            <a:r>
              <a:rPr lang="en-ZA" dirty="0"/>
              <a:t>Regression Summary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864" y="5273852"/>
            <a:ext cx="10395059" cy="895942"/>
          </a:xfrm>
        </p:spPr>
        <p:txBody>
          <a:bodyPr/>
          <a:lstStyle/>
          <a:p>
            <a:r>
              <a:rPr lang="en-ZA" dirty="0"/>
              <a:t>Both inputs have a significant impact on housing prices</a:t>
            </a:r>
          </a:p>
          <a:p>
            <a:r>
              <a:rPr lang="en-ZA" dirty="0"/>
              <a:t>R2 value of 65.7% would suggest that the model is not very strong and further inputs need to be added to explain variation in housing data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23</a:t>
            </a:fld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1151544-2D14-BB4F-865E-D9CAC9EBA45F}"/>
              </a:ext>
            </a:extLst>
          </p:cNvPr>
          <p:cNvSpPr txBox="1">
            <a:spLocks/>
          </p:cNvSpPr>
          <p:nvPr/>
        </p:nvSpPr>
        <p:spPr>
          <a:xfrm>
            <a:off x="432000" y="938124"/>
            <a:ext cx="3859810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January 1975 – October 2018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3BDEFB-FED7-DB42-BBA1-2FD57AEBD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1625" y="1746148"/>
            <a:ext cx="5472000" cy="245885"/>
          </a:xfrm>
        </p:spPr>
        <p:txBody>
          <a:bodyPr/>
          <a:lstStyle/>
          <a:p>
            <a:r>
              <a:rPr lang="en-US" sz="1800" dirty="0"/>
              <a:t>Individual Regression Plots</a:t>
            </a:r>
          </a:p>
        </p:txBody>
      </p:sp>
      <p:pic>
        <p:nvPicPr>
          <p:cNvPr id="24" name="Content Placeholder 23" descr="A close up of a map&#13;&#10;&#13;&#10;Description automatically generated">
            <a:extLst>
              <a:ext uri="{FF2B5EF4-FFF2-40B4-BE49-F238E27FC236}">
                <a16:creationId xmlns:a16="http://schemas.microsoft.com/office/drawing/2014/main" id="{9F82CEC0-E042-F64F-B8BE-D20EC36EC1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2000" y="2059771"/>
            <a:ext cx="5472113" cy="2420775"/>
          </a:xfrm>
        </p:spPr>
      </p:pic>
      <p:pic>
        <p:nvPicPr>
          <p:cNvPr id="27" name="Picture 26" descr="A screenshot of text&#13;&#10;&#13;&#10;Description automatically generated">
            <a:extLst>
              <a:ext uri="{FF2B5EF4-FFF2-40B4-BE49-F238E27FC236}">
                <a16:creationId xmlns:a16="http://schemas.microsoft.com/office/drawing/2014/main" id="{AD0807E7-01E0-EE47-967B-027F907F6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515" y="2059771"/>
            <a:ext cx="5698388" cy="242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41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Regression analysis – Fed Funds &amp; </a:t>
            </a:r>
            <a:r>
              <a:rPr lang="en-ZA" dirty="0" err="1"/>
              <a:t>Unemp</a:t>
            </a:r>
            <a:r>
              <a:rPr lang="en-ZA" dirty="0"/>
              <a:t> &amp; Income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864" y="4769851"/>
            <a:ext cx="9047524" cy="432000"/>
          </a:xfrm>
        </p:spPr>
        <p:txBody>
          <a:bodyPr/>
          <a:lstStyle/>
          <a:p>
            <a:r>
              <a:rPr lang="en-ZA" dirty="0"/>
              <a:t>Regression Summary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864" y="5273852"/>
            <a:ext cx="10395059" cy="895942"/>
          </a:xfrm>
        </p:spPr>
        <p:txBody>
          <a:bodyPr/>
          <a:lstStyle/>
          <a:p>
            <a:r>
              <a:rPr lang="en-ZA" dirty="0"/>
              <a:t>R2 value increased to 85.8% suggesting a much stronger model than the prior analysis</a:t>
            </a:r>
          </a:p>
          <a:p>
            <a:r>
              <a:rPr lang="en-ZA" dirty="0"/>
              <a:t>However, this model indicates that the Fed Funds Rate is not significant in housing prices</a:t>
            </a:r>
          </a:p>
          <a:p>
            <a:r>
              <a:rPr lang="en-ZA" dirty="0"/>
              <a:t>Further addition of inputs would be required to make a satisfactory model for housing prices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24</a:t>
            </a:fld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1151544-2D14-BB4F-865E-D9CAC9EBA45F}"/>
              </a:ext>
            </a:extLst>
          </p:cNvPr>
          <p:cNvSpPr txBox="1">
            <a:spLocks/>
          </p:cNvSpPr>
          <p:nvPr/>
        </p:nvSpPr>
        <p:spPr>
          <a:xfrm>
            <a:off x="431999" y="938124"/>
            <a:ext cx="8721625" cy="6307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A second data pull leveraged an inflation adjusted index value for Housing prices and an additional input -  January 1974 – October 2018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9114AC-FB71-D441-A948-E664AE7E1754}"/>
              </a:ext>
            </a:extLst>
          </p:cNvPr>
          <p:cNvSpPr txBox="1"/>
          <p:nvPr/>
        </p:nvSpPr>
        <p:spPr>
          <a:xfrm>
            <a:off x="9683015" y="57944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450FBA0-81E3-DB42-9437-E266CF6F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78" y="1789294"/>
            <a:ext cx="7609846" cy="275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90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mage placeholder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TextBox 37" descr="Accent to title block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35" name="Isosceles Triangle 34" descr="Shadow to title block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Freeform 5" descr="Solid accent block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3" name="Freeform 5" descr="Hollow accent block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834640"/>
            <a:ext cx="4459766" cy="963617"/>
          </a:xfrm>
        </p:spPr>
        <p:txBody>
          <a:bodyPr/>
          <a:lstStyle/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72891-9A1E-0A4C-AE39-88003089CB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8D08C1F-1FC7-F34D-912F-53DD6F0E82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36EAE68-83EB-6F4E-B2B3-8A0E11948F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rge image placeholder">
            <a:extLst>
              <a:ext uri="{FF2B5EF4-FFF2-40B4-BE49-F238E27FC236}">
                <a16:creationId xmlns:a16="http://schemas.microsoft.com/office/drawing/2014/main" id="{FB15BC12-29C3-3D4B-805A-8A860D70CA6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26</a:t>
            </a:fld>
            <a:endParaRPr lang="en-ZA" dirty="0"/>
          </a:p>
        </p:txBody>
      </p:sp>
      <p:sp>
        <p:nvSpPr>
          <p:cNvPr id="16" name="TextBox 15" descr="Accent design to caption block">
            <a:extLst>
              <a:ext uri="{FF2B5EF4-FFF2-40B4-BE49-F238E27FC236}">
                <a16:creationId xmlns:a16="http://schemas.microsoft.com/office/drawing/2014/main" id="{03888866-542D-43D4-BFE1-045D3635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4813138"/>
            <a:ext cx="691517" cy="1026777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17" name="Isosceles Triangle 16" descr="Shadow accent to title">
            <a:extLst>
              <a:ext uri="{FF2B5EF4-FFF2-40B4-BE49-F238E27FC236}">
                <a16:creationId xmlns:a16="http://schemas.microsoft.com/office/drawing/2014/main" id="{667AA2A8-C66E-4F4C-A6E7-E7ABCE7E9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463958" y="5610101"/>
            <a:ext cx="225306" cy="20104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8744987-7958-44D9-AE6F-009CA4C08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686" y="5066452"/>
            <a:ext cx="5675313" cy="539345"/>
          </a:xfrm>
        </p:spPr>
        <p:txBody>
          <a:bodyPr/>
          <a:lstStyle/>
          <a:p>
            <a:r>
              <a:rPr lang="en-ZA" dirty="0"/>
              <a:t>Lorem ipsum dolor sit amet, consectetur adipiscing elit. </a:t>
            </a:r>
          </a:p>
        </p:txBody>
      </p:sp>
      <p:sp>
        <p:nvSpPr>
          <p:cNvPr id="19" name="Isosceles Triangle 18" descr="To shadow accent to title">
            <a:extLst>
              <a:ext uri="{FF2B5EF4-FFF2-40B4-BE49-F238E27FC236}">
                <a16:creationId xmlns:a16="http://schemas.microsoft.com/office/drawing/2014/main" id="{ABF5B12D-6F10-4377-9094-B3E79ECB1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 flipV="1">
            <a:off x="463958" y="4860371"/>
            <a:ext cx="225306" cy="20104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B5ACA79-4478-344C-9B6A-1E09E981F3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5317CE-4679-0747-8C75-D055424F7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36AD2A-3AE5-E040-BCD1-50CE703B29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2E53D5-5F95-8446-8A04-B41A61A059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DA844-B5E4-184A-B89E-22907C72EBA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27</a:t>
            </a:fld>
            <a:endParaRPr lang="en-ZA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78C0E2F-2DA3-A543-BE2C-BB16043472E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6A03C96-E070-3A4E-90AF-C696D97D6BA3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</p:spTree>
    <p:extLst>
      <p:ext uri="{BB962C8B-B14F-4D97-AF65-F5344CB8AC3E}">
        <p14:creationId xmlns:p14="http://schemas.microsoft.com/office/powerpoint/2010/main" val="190752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Analysis 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7999"/>
            <a:ext cx="6354048" cy="5269244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The team wants to identify potential indicators of rising and falling home prices in the United States. As part of the analysis, the team will seek to answer: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What are the historical trends in housing prices?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What are potential indicators of housing prices? 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How well do the indicators correlate and indicated the direction of prices?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What will the homebuyers in our team do with this knowledge for their upcoming home purchase?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5088" lvl="1"/>
            <a:endParaRPr lang="en-US" sz="1800" dirty="0"/>
          </a:p>
        </p:txBody>
      </p:sp>
      <p:pic>
        <p:nvPicPr>
          <p:cNvPr id="14" name="Picture Placeholder 13" descr="Image plaeceholder left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Picture Placeholder 18" descr="Image placeholder bottom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Picture Placeholder 16" descr="Image placeholder top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F542922-2642-6B44-A327-0CC4990727C8}"/>
              </a:ext>
            </a:extLst>
          </p:cNvPr>
          <p:cNvSpPr txBox="1">
            <a:spLocks/>
          </p:cNvSpPr>
          <p:nvPr/>
        </p:nvSpPr>
        <p:spPr>
          <a:xfrm>
            <a:off x="445161" y="3946173"/>
            <a:ext cx="5472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dirty="0"/>
              <a:t>Findings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DDC0C20-CF53-2443-B859-3B0B6CABE665}"/>
              </a:ext>
            </a:extLst>
          </p:cNvPr>
          <p:cNvSpPr txBox="1">
            <a:spLocks/>
          </p:cNvSpPr>
          <p:nvPr/>
        </p:nvSpPr>
        <p:spPr>
          <a:xfrm>
            <a:off x="444962" y="4522172"/>
            <a:ext cx="6354048" cy="41257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24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performance of selected inputs to the model do seem to indicate the direction housing prices will move.</a:t>
            </a:r>
          </a:p>
          <a:p>
            <a:pPr marL="5524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However, it’s unclear if any input is to the model directly impacts the price of housing or indicates where prices will move.</a:t>
            </a:r>
          </a:p>
          <a:p>
            <a:pPr marL="65088"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26637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20" y="4099560"/>
            <a:ext cx="5472000" cy="432000"/>
          </a:xfrm>
        </p:spPr>
        <p:txBody>
          <a:bodyPr/>
          <a:lstStyle/>
          <a:p>
            <a:r>
              <a:rPr lang="en-ZA" dirty="0"/>
              <a:t>Source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1321" y="4568879"/>
            <a:ext cx="5472000" cy="223812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ZA" b="1" dirty="0"/>
              <a:t>Primary source data: </a:t>
            </a:r>
            <a:r>
              <a:rPr lang="en-ZA" dirty="0"/>
              <a:t>Fred – Federal Reserve Bank of St. Louis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en-ZA" sz="1800" dirty="0"/>
              <a:t>Housing prices – nationally and regionally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en-ZA" sz="1800" dirty="0"/>
              <a:t>Fed Funds Rate 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en-ZA" sz="1800" dirty="0"/>
              <a:t>Unemployment rates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en-ZA" sz="1800" dirty="0"/>
              <a:t>Consumer Income</a:t>
            </a:r>
          </a:p>
          <a:p>
            <a:pPr marL="14288" lvl="1"/>
            <a:r>
              <a:rPr lang="en-ZA" sz="1800" dirty="0"/>
              <a:t>2. Bloomberg – S&amp;P index performance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en-ZA" sz="1800" dirty="0"/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en-ZA" sz="1800" dirty="0"/>
          </a:p>
        </p:txBody>
      </p:sp>
      <p:pic>
        <p:nvPicPr>
          <p:cNvPr id="9" name="Picture Placeholder 8" descr="Image placeholder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81149" y="1684742"/>
            <a:ext cx="4904790" cy="4333769"/>
          </a:xfrm>
        </p:spPr>
      </p:pic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Freeform 5" descr="Solid image accent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9937BDF-9274-AF48-9239-30A14F2248CA}"/>
              </a:ext>
            </a:extLst>
          </p:cNvPr>
          <p:cNvSpPr txBox="1">
            <a:spLocks/>
          </p:cNvSpPr>
          <p:nvPr/>
        </p:nvSpPr>
        <p:spPr>
          <a:xfrm>
            <a:off x="401520" y="470881"/>
            <a:ext cx="5472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dirty="0"/>
              <a:t>Potential Inputs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E29131E-358A-F843-9886-11DE9C8D6F65}"/>
              </a:ext>
            </a:extLst>
          </p:cNvPr>
          <p:cNvSpPr txBox="1">
            <a:spLocks/>
          </p:cNvSpPr>
          <p:nvPr/>
        </p:nvSpPr>
        <p:spPr>
          <a:xfrm>
            <a:off x="401321" y="940200"/>
            <a:ext cx="5472000" cy="3037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/>
            <a:r>
              <a:rPr lang="en-ZA" sz="1800" dirty="0"/>
              <a:t>The team brainstormed potential indicators of home prices and listed a few that would most likely either precede  a change in prices or directly influence home purchases. </a:t>
            </a:r>
          </a:p>
          <a:p>
            <a:pPr marL="576263" lvl="2" indent="-285750">
              <a:buFont typeface="Arial" panose="020B0604020202020204" pitchFamily="34" charset="0"/>
              <a:buChar char="•"/>
            </a:pPr>
            <a:r>
              <a:rPr lang="en-ZA" sz="1800" b="1" dirty="0"/>
              <a:t>Home prices </a:t>
            </a:r>
            <a:r>
              <a:rPr lang="en-ZA" sz="1800" dirty="0"/>
              <a:t>is the primary Y metric for the data, evaluating both Nationally and Regionally</a:t>
            </a:r>
          </a:p>
          <a:p>
            <a:pPr marL="576263" lvl="2" indent="-285750">
              <a:buFont typeface="Arial" panose="020B0604020202020204" pitchFamily="34" charset="0"/>
              <a:buChar char="•"/>
            </a:pPr>
            <a:r>
              <a:rPr lang="en-ZA" sz="1800" b="1" dirty="0"/>
              <a:t>Fed Funds Rate </a:t>
            </a:r>
            <a:r>
              <a:rPr lang="en-ZA" sz="1800" dirty="0"/>
              <a:t>directly influences lending rates and therefore, the resultant buying power </a:t>
            </a:r>
          </a:p>
          <a:p>
            <a:pPr marL="576263" lvl="2" indent="-285750">
              <a:buFont typeface="Arial" panose="020B0604020202020204" pitchFamily="34" charset="0"/>
              <a:buChar char="•"/>
            </a:pPr>
            <a:r>
              <a:rPr lang="en-ZA" sz="1800" b="1" dirty="0"/>
              <a:t>Unemployment Rate </a:t>
            </a:r>
            <a:r>
              <a:rPr lang="en-ZA" sz="1800" dirty="0"/>
              <a:t>&amp; </a:t>
            </a:r>
            <a:r>
              <a:rPr lang="en-ZA" sz="1800" b="1" dirty="0"/>
              <a:t>Consumer Income </a:t>
            </a:r>
            <a:r>
              <a:rPr lang="en-ZA" sz="1800" dirty="0"/>
              <a:t>levels indicate the populations ability to buy</a:t>
            </a:r>
          </a:p>
          <a:p>
            <a:pPr marL="576263" lvl="2" indent="-285750">
              <a:buFont typeface="Arial" panose="020B0604020202020204" pitchFamily="34" charset="0"/>
              <a:buChar char="•"/>
            </a:pPr>
            <a:r>
              <a:rPr lang="en-ZA" sz="1800" dirty="0"/>
              <a:t>The performance of the </a:t>
            </a:r>
            <a:r>
              <a:rPr lang="en-ZA" sz="1800" b="1" dirty="0"/>
              <a:t>S&amp;P </a:t>
            </a:r>
            <a:r>
              <a:rPr lang="en-ZA" sz="1800" dirty="0"/>
              <a:t>suggests the direction of the overall economy</a:t>
            </a:r>
          </a:p>
          <a:p>
            <a:pPr marL="576263" lvl="2" indent="-285750">
              <a:buFont typeface="Arial" panose="020B0604020202020204" pitchFamily="34" charset="0"/>
              <a:buChar char="•"/>
            </a:pPr>
            <a:endParaRPr lang="en-ZA" sz="2000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Data Exploration and Clean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7999"/>
            <a:ext cx="6459887" cy="52436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The inputs selected as part of the analysis were the result of the data exploration employed by the team.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The original list of candidates was longer but based on data and API availability (e.g. e-trade), the inputs were narrowed down to the 5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ZA" dirty="0"/>
              <a:t>Once the inputs were selected, a few common challenges were uncovered:</a:t>
            </a:r>
          </a:p>
          <a:p>
            <a:pPr marL="6096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ZA" sz="1800" dirty="0"/>
              <a:t>Pulling data with similar time periods</a:t>
            </a:r>
          </a:p>
          <a:p>
            <a:pPr marL="6096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ZA" sz="1800" dirty="0"/>
              <a:t>Merging, cleaning and comparing data due to data range differences</a:t>
            </a:r>
          </a:p>
          <a:p>
            <a:pPr marL="6096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ZA" sz="1800" dirty="0"/>
              <a:t>Manipulating data and computing QOQ /YOY change resulted in NAN’s in the </a:t>
            </a:r>
            <a:r>
              <a:rPr lang="en-ZA" sz="1800" dirty="0" err="1"/>
              <a:t>dataframes</a:t>
            </a:r>
            <a:endParaRPr lang="en-ZA" sz="1800" dirty="0"/>
          </a:p>
          <a:p>
            <a:pPr marL="6096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ZA" sz="1800" dirty="0"/>
              <a:t>Normalizing data points for comparison </a:t>
            </a:r>
          </a:p>
          <a:p>
            <a:pPr marL="6096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ZA" sz="1800" dirty="0"/>
              <a:t>Conflicting outcomes on regression tests when using actual dollars vs inflation adjusted index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endParaRPr lang="en-Z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/>
          </a:p>
        </p:txBody>
      </p:sp>
      <p:pic>
        <p:nvPicPr>
          <p:cNvPr id="8" name="Picture Placeholder 7" descr="Slide image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41668" y="1825511"/>
            <a:ext cx="4235452" cy="4426177"/>
          </a:xfrm>
        </p:spPr>
      </p:pic>
      <p:sp>
        <p:nvSpPr>
          <p:cNvPr id="66" name="Freeform 5" descr="Hollow accent block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147560" y="5606409"/>
            <a:ext cx="1223925" cy="107405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7" name="Freeform 5" descr="Solid accent block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188612" y="5383710"/>
            <a:ext cx="734809" cy="64483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Data Analysis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7999"/>
            <a:ext cx="6354048" cy="5269244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The team wants to identify potential indicators of rising and falling home prices in the United States. As part of the analysis, the team will seek to answer:</a:t>
            </a:r>
          </a:p>
          <a:p>
            <a:pPr marL="6096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Select potential inputs to analyze against housing prices</a:t>
            </a:r>
          </a:p>
          <a:p>
            <a:pPr marL="6096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Chart and analyze trends in housing prices over time by US &amp; region</a:t>
            </a:r>
          </a:p>
          <a:p>
            <a:pPr marL="6096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Run statistical analysis between inputs and actual housing price</a:t>
            </a:r>
          </a:p>
          <a:p>
            <a:pPr marL="6096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Calculate the percent change over time for the inputs and prices</a:t>
            </a:r>
          </a:p>
          <a:p>
            <a:pPr marL="6096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Normalize Data by removing the average change over the entire timespan and analyze to assess statistical significance</a:t>
            </a:r>
          </a:p>
          <a:p>
            <a:pPr marL="6096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Conduct a final regression analysis of all inputs and determine input significance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5088" lvl="1"/>
            <a:endParaRPr lang="en-US" sz="1800" dirty="0"/>
          </a:p>
        </p:txBody>
      </p:sp>
      <p:pic>
        <p:nvPicPr>
          <p:cNvPr id="14" name="Picture Placeholder 13" descr="Image plaeceholder left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Picture Placeholder 18" descr="Image placeholder bottom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Picture Placeholder 16" descr="Image placeholder top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15585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r>
              <a:rPr lang="en-ZA" dirty="0"/>
              <a:t>Housing Prices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B877E76-9A40-2E46-B13D-970980020F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Historical United State Housing prices from 1974 to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ZA"/>
              <a:t>National &amp; Regional Housing Price Trends 1975 - 2018</a:t>
            </a:r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634B948-4F3A-524D-991A-B37B2B9F8442}"/>
              </a:ext>
            </a:extLst>
          </p:cNvPr>
          <p:cNvSpPr txBox="1">
            <a:spLocks/>
          </p:cNvSpPr>
          <p:nvPr/>
        </p:nvSpPr>
        <p:spPr>
          <a:xfrm>
            <a:off x="7017259" y="1703705"/>
            <a:ext cx="4417885" cy="1725295"/>
          </a:xfrm>
          <a:prstGeom prst="roundRect">
            <a:avLst>
              <a:gd name="adj" fmla="val 4951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FRED data provided on a quarterly basis</a:t>
            </a:r>
          </a:p>
          <a:p>
            <a:r>
              <a:rPr lang="en-ZA" dirty="0">
                <a:solidFill>
                  <a:schemeClr val="bg1"/>
                </a:solidFill>
              </a:rPr>
              <a:t>Due to the apparent change in price behaviour and available data from inputs; the team focused the last 10 years for statistical analysis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0167E0-4226-FF40-8D77-5CFF8845B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58" y="991001"/>
            <a:ext cx="5860793" cy="2892415"/>
          </a:xfrm>
          <a:prstGeom prst="rect">
            <a:avLst/>
          </a:prstGeom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3F039D09-9411-6D4B-865C-1B47A27BE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2359" y="3969615"/>
            <a:ext cx="5860794" cy="2757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0A90B2-C6D0-764F-9391-0C06D88D1ECE}"/>
              </a:ext>
            </a:extLst>
          </p:cNvPr>
          <p:cNvSpPr/>
          <p:nvPr/>
        </p:nvSpPr>
        <p:spPr>
          <a:xfrm>
            <a:off x="5213131" y="1082566"/>
            <a:ext cx="1229710" cy="5255889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sky, table&#13;&#10;&#13;&#10;Description automatically generated">
            <a:extLst>
              <a:ext uri="{FF2B5EF4-FFF2-40B4-BE49-F238E27FC236}">
                <a16:creationId xmlns:a16="http://schemas.microsoft.com/office/drawing/2014/main" id="{5C2834E8-3586-244A-958F-1CB21A771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4162" y="4268705"/>
            <a:ext cx="2220982" cy="220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ZA"/>
              <a:t>National &amp; Regional Housing Price Trends 1975 - 2018</a:t>
            </a:r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634B948-4F3A-524D-991A-B37B2B9F8442}"/>
              </a:ext>
            </a:extLst>
          </p:cNvPr>
          <p:cNvSpPr txBox="1">
            <a:spLocks/>
          </p:cNvSpPr>
          <p:nvPr/>
        </p:nvSpPr>
        <p:spPr>
          <a:xfrm>
            <a:off x="8345688" y="2070224"/>
            <a:ext cx="2973953" cy="2552756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As apparent by the chart, the Northeast and West regions have significantly different average home prices</a:t>
            </a:r>
          </a:p>
          <a:p>
            <a:r>
              <a:rPr lang="en-ZA" dirty="0">
                <a:solidFill>
                  <a:schemeClr val="bg1"/>
                </a:solidFill>
              </a:rPr>
              <a:t>The South and Midwest homes are the same on average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C8912D-840E-AC40-BF8C-A05A1F9D9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87" y="6020128"/>
            <a:ext cx="8699500" cy="31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A15E28-21AC-7341-BF10-D5D84ABF284A}"/>
              </a:ext>
            </a:extLst>
          </p:cNvPr>
          <p:cNvSpPr txBox="1"/>
          <p:nvPr/>
        </p:nvSpPr>
        <p:spPr>
          <a:xfrm>
            <a:off x="432000" y="4813018"/>
            <a:ext cx="7913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Regions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South &amp; Midwest Regions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39D729-6E57-BE43-8447-4AFF309D3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162752"/>
            <a:ext cx="7752750" cy="36103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1B04E5-5526-E940-91C9-58D9E183E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72" y="5241732"/>
            <a:ext cx="8839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38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metric Presentation Layout_SB - v5.potx" id="{D23EA009-1275-445B-9B7F-C601617D2B1D}" vid="{30A9F54A-813B-40F2-AB5B-755CECE9C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1407</Words>
  <Application>Microsoft Macintosh PowerPoint</Application>
  <PresentationFormat>Widescreen</PresentationFormat>
  <Paragraphs>186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Corbel</vt:lpstr>
      <vt:lpstr>Times New Roman</vt:lpstr>
      <vt:lpstr>Office Theme</vt:lpstr>
      <vt:lpstr>Piece of the Py</vt:lpstr>
      <vt:lpstr>Executive Summary</vt:lpstr>
      <vt:lpstr>Analysis Goal</vt:lpstr>
      <vt:lpstr>Source Data</vt:lpstr>
      <vt:lpstr>Data Exploration and Clean Up</vt:lpstr>
      <vt:lpstr>Data Analysis Steps</vt:lpstr>
      <vt:lpstr>Housing Prices</vt:lpstr>
      <vt:lpstr>National &amp; Regional Housing Price Trends 1975 - 2018</vt:lpstr>
      <vt:lpstr>National &amp; Regional Housing Price Trends 1975 - 2018</vt:lpstr>
      <vt:lpstr>Fed Funds Rate</vt:lpstr>
      <vt:lpstr>Correlation between Fed Funds and Actual Home Prices</vt:lpstr>
      <vt:lpstr>Unemployment Rate</vt:lpstr>
      <vt:lpstr>Unemployment Rates v Housing Prices</vt:lpstr>
      <vt:lpstr>Unemployment Rates v Housing Prices</vt:lpstr>
      <vt:lpstr>Unemployment Rates v Housing Prices</vt:lpstr>
      <vt:lpstr>Unemployment Rates v Housing Prices</vt:lpstr>
      <vt:lpstr>Unemployment Rates v Housing Prices</vt:lpstr>
      <vt:lpstr>Personal Income</vt:lpstr>
      <vt:lpstr>Annual US Income VS Housing Prices</vt:lpstr>
      <vt:lpstr>Annual US Income VS Housing Prices  Region Level</vt:lpstr>
      <vt:lpstr>Annual US Income VS Housing Prices  Region Level</vt:lpstr>
      <vt:lpstr>Regression Analysis </vt:lpstr>
      <vt:lpstr>Regression analysis – Fed Funds Rate &amp; Unemployment</vt:lpstr>
      <vt:lpstr>Regression analysis – Fed Funds &amp; Unemp &amp; Income </vt:lpstr>
      <vt:lpstr>Thank You</vt:lpstr>
      <vt:lpstr>Lorem ipsum dolor sit amet, consectetur adipiscing elit. 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Tyler McBeth</dc:creator>
  <cp:lastModifiedBy/>
  <cp:revision>1</cp:revision>
  <dcterms:created xsi:type="dcterms:W3CDTF">2018-11-09T00:55:14Z</dcterms:created>
  <dcterms:modified xsi:type="dcterms:W3CDTF">2018-11-09T19:45:46Z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2018-08-01T18:28:11.6786671Z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